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62" r:id="rId4"/>
  </p:sldMasterIdLst>
  <p:notesMasterIdLst>
    <p:notesMasterId r:id="rId9"/>
  </p:notesMasterIdLst>
  <p:sldIdLst>
    <p:sldId id="260" r:id="rId5"/>
    <p:sldId id="285" r:id="rId6"/>
    <p:sldId id="286" r:id="rId7"/>
    <p:sldId id="287" r:id="rId8"/>
  </p:sldIdLst>
  <p:sldSz cx="9144000" cy="6858000" type="screen4x3"/>
  <p:notesSz cx="8013700" cy="111506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sz="16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pos="29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FF"/>
    <a:srgbClr val="4D4D4D"/>
    <a:srgbClr val="DDDDDD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16EE07F-594E-4AA7-BE2E-2368D46D54E4}" v="5" dt="2025-10-08T01:08:49.27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969" autoAdjust="0"/>
    <p:restoredTop sz="96196" autoAdjust="0"/>
  </p:normalViewPr>
  <p:slideViewPr>
    <p:cSldViewPr showGuides="1">
      <p:cViewPr varScale="1">
        <p:scale>
          <a:sx n="92" d="100"/>
          <a:sy n="92" d="100"/>
        </p:scale>
        <p:origin x="1188" y="52"/>
      </p:cViewPr>
      <p:guideLst>
        <p:guide orient="horz" pos="572"/>
        <p:guide pos="29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47345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505" tIns="52753" rIns="105505" bIns="52753" numCol="1" anchor="t" anchorCtr="0" compatLnSpc="1">
            <a:prstTxWarp prst="textNoShape">
              <a:avLst/>
            </a:prstTxWarp>
          </a:bodyPr>
          <a:lstStyle>
            <a:lvl1pPr defTabSz="1054100">
              <a:defRPr sz="1400"/>
            </a:lvl1pPr>
          </a:lstStyle>
          <a:p>
            <a:endParaRPr lang="en-US" altLang="ja-JP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538663" y="0"/>
            <a:ext cx="3473450" cy="557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505" tIns="52753" rIns="105505" bIns="52753" numCol="1" anchor="t" anchorCtr="0" compatLnSpc="1">
            <a:prstTxWarp prst="textNoShape">
              <a:avLst/>
            </a:prstTxWarp>
          </a:bodyPr>
          <a:lstStyle>
            <a:lvl1pPr algn="r" defTabSz="1054100">
              <a:defRPr sz="1400"/>
            </a:lvl1pPr>
          </a:lstStyle>
          <a:p>
            <a:endParaRPr lang="en-US" altLang="ja-JP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20788" y="835025"/>
            <a:ext cx="5576887" cy="41830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00100" y="5295900"/>
            <a:ext cx="6413500" cy="501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505" tIns="52753" rIns="105505" bIns="527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10590213"/>
            <a:ext cx="3473450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505" tIns="52753" rIns="105505" bIns="52753" numCol="1" anchor="b" anchorCtr="0" compatLnSpc="1">
            <a:prstTxWarp prst="textNoShape">
              <a:avLst/>
            </a:prstTxWarp>
          </a:bodyPr>
          <a:lstStyle>
            <a:lvl1pPr defTabSz="1054100">
              <a:defRPr sz="1400"/>
            </a:lvl1pPr>
          </a:lstStyle>
          <a:p>
            <a:endParaRPr lang="en-US" altLang="ja-JP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538663" y="10590213"/>
            <a:ext cx="3473450" cy="55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05505" tIns="52753" rIns="105505" bIns="52753" numCol="1" anchor="b" anchorCtr="0" compatLnSpc="1">
            <a:prstTxWarp prst="textNoShape">
              <a:avLst/>
            </a:prstTxWarp>
          </a:bodyPr>
          <a:lstStyle>
            <a:lvl1pPr algn="r" defTabSz="1054100">
              <a:defRPr sz="1400"/>
            </a:lvl1pPr>
          </a:lstStyle>
          <a:p>
            <a:fld id="{708BE476-8700-48A8-A0F8-2E0556148AB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00917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10C87DF-5DC0-4BAE-A676-ACE44E06E74A}" type="slidenum">
              <a:rPr lang="en-US" altLang="ja-JP"/>
              <a:pPr/>
              <a:t>0</a:t>
            </a:fld>
            <a:endParaRPr lang="en-US" altLang="ja-JP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ja-JP"/>
              <a:t>Dk</a:t>
            </a:r>
            <a:r>
              <a:rPr lang="ja-JP" altLang="en-US"/>
              <a:t>；</a:t>
            </a:r>
            <a:r>
              <a:rPr lang="en-US" altLang="ja-JP"/>
              <a:t>1</a:t>
            </a:r>
            <a:r>
              <a:rPr lang="ja-JP" altLang="en-US"/>
              <a:t>桁表示</a:t>
            </a:r>
          </a:p>
          <a:p>
            <a:r>
              <a:rPr lang="ja-JP" altLang="en-US"/>
              <a:t>樹脂量；</a:t>
            </a:r>
            <a:r>
              <a:rPr lang="en-US" altLang="ja-JP"/>
              <a:t>71</a:t>
            </a:r>
            <a:r>
              <a:rPr lang="ja-JP" altLang="en-US"/>
              <a:t>％以上，</a:t>
            </a:r>
            <a:r>
              <a:rPr lang="en-US" altLang="ja-JP"/>
              <a:t>61</a:t>
            </a:r>
            <a:r>
              <a:rPr lang="ja-JP" altLang="en-US"/>
              <a:t>％，</a:t>
            </a:r>
            <a:r>
              <a:rPr lang="en-US" altLang="ja-JP"/>
              <a:t>62</a:t>
            </a:r>
            <a:r>
              <a:rPr lang="ja-JP" altLang="en-US"/>
              <a:t>％の</a:t>
            </a:r>
            <a:r>
              <a:rPr lang="en-US" altLang="ja-JP"/>
              <a:t>8G,10GHz</a:t>
            </a:r>
            <a:r>
              <a:rPr lang="ja-JP" altLang="en-US"/>
              <a:t>修正</a:t>
            </a:r>
          </a:p>
          <a:p>
            <a:pPr>
              <a:spcBef>
                <a:spcPct val="0"/>
              </a:spcBef>
            </a:pPr>
            <a:endParaRPr lang="ja-JP" altLang="en-US"/>
          </a:p>
          <a:p>
            <a:endParaRPr lang="en-US" altLang="ja-JP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E3B4705-8EF5-47ED-AACD-6B6B26043AE9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46125"/>
            <a:ext cx="4967287" cy="3727450"/>
          </a:xfrm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293" y="4720619"/>
            <a:ext cx="5450615" cy="4472986"/>
          </a:xfrm>
        </p:spPr>
        <p:txBody>
          <a:bodyPr/>
          <a:lstStyle/>
          <a:p>
            <a:r>
              <a:rPr lang="en-US" altLang="ja-JP" dirty="0"/>
              <a:t>2019.2.28</a:t>
            </a:r>
            <a:r>
              <a:rPr lang="en-US" altLang="ja-JP" baseline="0" dirty="0"/>
              <a:t>  </a:t>
            </a:r>
            <a:r>
              <a:rPr lang="en-US" altLang="ja-JP" baseline="0" dirty="0" err="1"/>
              <a:t>Tg</a:t>
            </a:r>
            <a:r>
              <a:rPr lang="en-US" altLang="ja-JP" baseline="0" dirty="0"/>
              <a:t>-DMA   190</a:t>
            </a:r>
            <a:r>
              <a:rPr lang="ja-JP" altLang="en-US" baseline="0" dirty="0"/>
              <a:t>℃ → </a:t>
            </a:r>
            <a:r>
              <a:rPr lang="en-US" altLang="ja-JP" baseline="0" dirty="0"/>
              <a:t>195</a:t>
            </a:r>
            <a:r>
              <a:rPr lang="ja-JP" altLang="en-US" baseline="0" dirty="0"/>
              <a:t>℃</a:t>
            </a:r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97569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00141-1578-4007-9A18-A02D0BA61D13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2050" cy="3729038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293" y="4720619"/>
            <a:ext cx="5450615" cy="4472986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08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500141-1578-4007-9A18-A02D0BA61D13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624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0" y="746125"/>
            <a:ext cx="4972050" cy="3729038"/>
          </a:xfrm>
          <a:ln/>
        </p:spPr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8293" y="4720619"/>
            <a:ext cx="5450615" cy="4472986"/>
          </a:xfrm>
        </p:spPr>
        <p:txBody>
          <a:bodyPr/>
          <a:lstStyle/>
          <a:p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78328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＆コンテンツ（デザ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A3AB843C-BD5D-9F46-99BA-6BA3B6FEE40B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320625" y="809830"/>
            <a:ext cx="8502750" cy="5312726"/>
          </a:xfrm>
        </p:spPr>
        <p:txBody>
          <a:bodyPr tIns="72000" bIns="72000">
            <a:normAutofit/>
          </a:bodyPr>
          <a:lstStyle>
            <a:lvl1pPr>
              <a:lnSpc>
                <a:spcPct val="100000"/>
              </a:lnSpc>
              <a:defRPr/>
            </a:lvl1pPr>
            <a:lvl2pPr>
              <a:lnSpc>
                <a:spcPct val="100000"/>
              </a:lnSpc>
              <a:defRPr b="1" i="0">
                <a:latin typeface="Meiryo UI" panose="020B0604030504040204" pitchFamily="34" charset="-128"/>
                <a:ea typeface="Meiryo UI" panose="020B0604030504040204" pitchFamily="34" charset="-128"/>
              </a:defRPr>
            </a:lvl2pPr>
          </a:lstStyle>
          <a:p>
            <a:pPr lvl="0"/>
            <a:r>
              <a:rPr kumimoji="1" lang="ja-JP" altLang="en-US" dirty="0"/>
              <a:t>ヘッドラインテキスト</a:t>
            </a:r>
            <a:r>
              <a:rPr kumimoji="1" lang="en-US" altLang="ja-JP" dirty="0"/>
              <a:t>22pt</a:t>
            </a:r>
            <a:endParaRPr kumimoji="1" lang="ja-JP" altLang="en-US" dirty="0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F8C071A-8BBC-2641-8A77-D0E3DE26304F}"/>
              </a:ext>
            </a:extLst>
          </p:cNvPr>
          <p:cNvSpPr/>
          <p:nvPr userDrawn="1"/>
        </p:nvSpPr>
        <p:spPr>
          <a:xfrm>
            <a:off x="0" y="-1"/>
            <a:ext cx="9144000" cy="64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EB84AA4-C68E-8F4C-83F9-B080E17948AC}"/>
              </a:ext>
            </a:extLst>
          </p:cNvPr>
          <p:cNvSpPr txBox="1"/>
          <p:nvPr userDrawn="1"/>
        </p:nvSpPr>
        <p:spPr>
          <a:xfrm>
            <a:off x="-377576" y="-1160980"/>
            <a:ext cx="0" cy="0"/>
          </a:xfrm>
          <a:prstGeom prst="rect">
            <a:avLst/>
          </a:prstGeom>
        </p:spPr>
        <p:txBody>
          <a:bodyPr vert="horz" wrap="none" lIns="68580" tIns="34290" rIns="68580" bIns="34290" rtlCol="0" anchor="ctr">
            <a:noAutofit/>
          </a:bodyPr>
          <a:lstStyle/>
          <a:p>
            <a:pPr algn="l"/>
            <a:endParaRPr kumimoji="1" lang="en-US" sz="105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EB03235-9F8E-6443-9D4B-A7E101644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79933" y="6481239"/>
            <a:ext cx="2066036" cy="216916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C67AF76-E077-9A4E-850B-B4930C26E3DD}"/>
              </a:ext>
            </a:extLst>
          </p:cNvPr>
          <p:cNvCxnSpPr>
            <a:cxnSpLocks/>
          </p:cNvCxnSpPr>
          <p:nvPr userDrawn="1"/>
        </p:nvCxnSpPr>
        <p:spPr>
          <a:xfrm>
            <a:off x="320622" y="6319881"/>
            <a:ext cx="850275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図 22">
            <a:extLst>
              <a:ext uri="{FF2B5EF4-FFF2-40B4-BE49-F238E27FC236}">
                <a16:creationId xmlns:a16="http://schemas.microsoft.com/office/drawing/2014/main" id="{0C67D86B-C509-894C-9454-EC63306C25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2222" y="6451233"/>
            <a:ext cx="2381684" cy="216000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EAFC5AA-E9FE-4846-9677-3EEB8E999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1" name="Text Box 12"/>
          <p:cNvSpPr txBox="1">
            <a:spLocks noChangeArrowheads="1"/>
          </p:cNvSpPr>
          <p:nvPr userDrawn="1"/>
        </p:nvSpPr>
        <p:spPr bwMode="auto">
          <a:xfrm>
            <a:off x="373063" y="6099674"/>
            <a:ext cx="336662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r>
              <a:rPr lang="en-US" altLang="ja-JP" sz="1000" dirty="0"/>
              <a:t>* The data in the above table are not guaranteed values.</a:t>
            </a:r>
          </a:p>
        </p:txBody>
      </p:sp>
      <p:sp>
        <p:nvSpPr>
          <p:cNvPr id="15" name="Rectangle 4"/>
          <p:cNvSpPr txBox="1">
            <a:spLocks noChangeArrowheads="1"/>
          </p:cNvSpPr>
          <p:nvPr userDrawn="1"/>
        </p:nvSpPr>
        <p:spPr bwMode="auto">
          <a:xfrm>
            <a:off x="7019925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/>
              <a:t>No.; 250606 -</a:t>
            </a:r>
            <a:r>
              <a:rPr lang="ja-JP" altLang="en-US" baseline="0" dirty="0"/>
              <a:t> </a:t>
            </a:r>
            <a:fld id="{8F78DF7E-B82B-463F-AC59-6EB9902BA6B9}" type="slidenum">
              <a:rPr lang="en-US" altLang="ja-JP" sz="1000" smtClean="0"/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17040491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タイトル＆コンテンツ（デザインカラー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F8C071A-8BBC-2641-8A77-D0E3DE26304F}"/>
              </a:ext>
            </a:extLst>
          </p:cNvPr>
          <p:cNvSpPr/>
          <p:nvPr userDrawn="1"/>
        </p:nvSpPr>
        <p:spPr>
          <a:xfrm>
            <a:off x="0" y="-1"/>
            <a:ext cx="9144000" cy="64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EB84AA4-C68E-8F4C-83F9-B080E17948AC}"/>
              </a:ext>
            </a:extLst>
          </p:cNvPr>
          <p:cNvSpPr txBox="1"/>
          <p:nvPr userDrawn="1"/>
        </p:nvSpPr>
        <p:spPr>
          <a:xfrm>
            <a:off x="-377576" y="-1160980"/>
            <a:ext cx="0" cy="0"/>
          </a:xfrm>
          <a:prstGeom prst="rect">
            <a:avLst/>
          </a:prstGeom>
        </p:spPr>
        <p:txBody>
          <a:bodyPr vert="horz" wrap="none" lIns="68580" tIns="34290" rIns="68580" bIns="34290" rtlCol="0" anchor="ctr">
            <a:noAutofit/>
          </a:bodyPr>
          <a:lstStyle/>
          <a:p>
            <a:pPr algn="l"/>
            <a:endParaRPr kumimoji="1" lang="en-US" sz="1050" b="1" i="0" kern="1200" dirty="0">
              <a:solidFill>
                <a:schemeClr val="tx1"/>
              </a:solidFill>
              <a:effectLst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BEB03235-9F8E-6443-9D4B-A7E101644B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179933" y="6481239"/>
            <a:ext cx="2066036" cy="216916"/>
          </a:xfrm>
          <a:prstGeom prst="rect">
            <a:avLst/>
          </a:prstGeom>
        </p:spPr>
      </p:pic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1C67AF76-E077-9A4E-850B-B4930C26E3DD}"/>
              </a:ext>
            </a:extLst>
          </p:cNvPr>
          <p:cNvCxnSpPr>
            <a:cxnSpLocks/>
          </p:cNvCxnSpPr>
          <p:nvPr userDrawn="1"/>
        </p:nvCxnSpPr>
        <p:spPr>
          <a:xfrm>
            <a:off x="320622" y="6319881"/>
            <a:ext cx="8502753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図 22">
            <a:extLst>
              <a:ext uri="{FF2B5EF4-FFF2-40B4-BE49-F238E27FC236}">
                <a16:creationId xmlns:a16="http://schemas.microsoft.com/office/drawing/2014/main" id="{0C67D86B-C509-894C-9454-EC63306C259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422222" y="6451233"/>
            <a:ext cx="2381684" cy="216000"/>
          </a:xfrm>
          <a:prstGeom prst="rect">
            <a:avLst/>
          </a:prstGeom>
        </p:spPr>
      </p:pic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6EAFC5AA-E9FE-4846-9677-3EEB8E999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10" name="Rectangle 4"/>
          <p:cNvSpPr txBox="1">
            <a:spLocks noChangeArrowheads="1"/>
          </p:cNvSpPr>
          <p:nvPr userDrawn="1"/>
        </p:nvSpPr>
        <p:spPr bwMode="auto">
          <a:xfrm>
            <a:off x="7019925" y="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fontAlgn="base">
              <a:spcBef>
                <a:spcPct val="0"/>
              </a:spcBef>
              <a:spcAft>
                <a:spcPct val="0"/>
              </a:spcAft>
              <a:defRPr kumimoji="1" sz="10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5pPr>
            <a:lvl6pPr marL="22860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6pPr>
            <a:lvl7pPr marL="27432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7pPr>
            <a:lvl8pPr marL="32004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8pPr>
            <a:lvl9pPr marL="3657600" algn="l" defTabSz="914400" rtl="0" eaLnBrk="1" latinLnBrk="0" hangingPunct="1">
              <a:defRPr kumimoji="1" sz="1600" kern="1200">
                <a:solidFill>
                  <a:schemeClr val="tx1"/>
                </a:solidFill>
                <a:latin typeface="Arial" charset="0"/>
                <a:ea typeface="ＭＳ Ｐゴシック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dirty="0"/>
              <a:t>No.; 22070142 -</a:t>
            </a:r>
            <a:r>
              <a:rPr lang="ja-JP" altLang="en-US" baseline="0" dirty="0"/>
              <a:t> </a:t>
            </a:r>
            <a:fld id="{8F78DF7E-B82B-463F-AC59-6EB9902BA6B9}" type="slidenum">
              <a:rPr lang="en-US" altLang="ja-JP" sz="1000" smtClean="0"/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altLang="ja-JP" sz="1000" dirty="0"/>
          </a:p>
        </p:txBody>
      </p:sp>
    </p:spTree>
    <p:extLst>
      <p:ext uri="{BB962C8B-B14F-4D97-AF65-F5344CB8AC3E}">
        <p14:creationId xmlns:p14="http://schemas.microsoft.com/office/powerpoint/2010/main" val="1846081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1855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470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30289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type="body" idx="1"/>
          </p:nvPr>
        </p:nvSpPr>
        <p:spPr>
          <a:xfrm>
            <a:off x="320625" y="892886"/>
            <a:ext cx="8502750" cy="5292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ヘッドラインテキスト</a:t>
            </a:r>
            <a:r>
              <a:rPr kumimoji="1" lang="en-US" altLang="ja-JP" dirty="0"/>
              <a:t>22pt</a:t>
            </a:r>
            <a:endParaRPr kumimoji="1" lang="ja-JP" altLang="en-US" dirty="0"/>
          </a:p>
          <a:p>
            <a:pPr lvl="1"/>
            <a:r>
              <a:rPr kumimoji="1" lang="ja-JP" altLang="en-US" dirty="0"/>
              <a:t>セカンドレベル</a:t>
            </a:r>
            <a:r>
              <a:rPr kumimoji="1" lang="en-US" altLang="ja-JP" dirty="0"/>
              <a:t>14pt</a:t>
            </a:r>
            <a:endParaRPr kumimoji="1" lang="ja-JP" alt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320625" y="85362"/>
            <a:ext cx="8502750" cy="5492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ヘッドラインタイトル</a:t>
            </a:r>
            <a:r>
              <a:rPr lang="en-US" altLang="ja-JP" dirty="0"/>
              <a:t>24pt</a:t>
            </a:r>
            <a:endParaRPr 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6EAFC5AA-E9FE-4846-9677-3EEB8E999C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  <p:sp>
        <p:nvSpPr>
          <p:cNvPr id="2" name="フッター プレースホルダー 1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182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2400" b="1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Arial" panose="020B0604020202020204" pitchFamily="34" charset="0"/>
        </a:defRPr>
      </a:lvl1pPr>
    </p:titleStyle>
    <p:bodyStyle>
      <a:lvl1pPr marL="230400" indent="-230400" algn="l" defTabSz="6858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kumimoji="1" sz="22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Arial" panose="020B0604020202020204" pitchFamily="34" charset="0"/>
        </a:defRPr>
      </a:lvl1pPr>
      <a:lvl2pPr marL="687600" indent="-230400" algn="l" defTabSz="6858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kumimoji="1" sz="1400" b="0" i="0" kern="1200">
          <a:solidFill>
            <a:schemeClr val="tx1"/>
          </a:solidFill>
          <a:latin typeface="Meiryo UI" panose="020B0604030504040204" pitchFamily="34" charset="-128"/>
          <a:ea typeface="Meiryo UI" panose="020B0604030504040204" pitchFamily="34" charset="-128"/>
          <a:cs typeface="Arial" panose="020B0604020202020204" pitchFamily="34" charset="0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95" name="Picture 83" descr="DSB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339"/>
          <a:stretch>
            <a:fillRect/>
          </a:stretch>
        </p:blipFill>
        <p:spPr bwMode="auto">
          <a:xfrm>
            <a:off x="2051050" y="1341438"/>
            <a:ext cx="6265863" cy="2049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96" name="Rectangle 84"/>
          <p:cNvSpPr>
            <a:spLocks noChangeArrowheads="1"/>
          </p:cNvSpPr>
          <p:nvPr/>
        </p:nvSpPr>
        <p:spPr bwMode="auto">
          <a:xfrm>
            <a:off x="5148064" y="3141663"/>
            <a:ext cx="3240409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altLang="ja-JP" sz="2000" b="1" dirty="0"/>
              <a:t>Laminate R-1566S</a:t>
            </a:r>
          </a:p>
          <a:p>
            <a:pPr algn="ctr"/>
            <a:r>
              <a:rPr lang="en-US" altLang="ja-JP" sz="2000" b="1" dirty="0"/>
              <a:t>Prepreg   R-1551S</a:t>
            </a:r>
          </a:p>
        </p:txBody>
      </p:sp>
      <p:sp>
        <p:nvSpPr>
          <p:cNvPr id="13397" name="Text Box 85"/>
          <p:cNvSpPr txBox="1">
            <a:spLocks noChangeArrowheads="1"/>
          </p:cNvSpPr>
          <p:nvPr/>
        </p:nvSpPr>
        <p:spPr bwMode="auto">
          <a:xfrm>
            <a:off x="849313" y="1339850"/>
            <a:ext cx="3446462" cy="457200"/>
          </a:xfrm>
          <a:prstGeom prst="rect">
            <a:avLst/>
          </a:prstGeom>
          <a:solidFill>
            <a:srgbClr val="C7C99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ja-JP" sz="2400" b="1" dirty="0">
                <a:solidFill>
                  <a:srgbClr val="FFFFCC"/>
                </a:solidFill>
              </a:rPr>
              <a:t>Data Sheet</a:t>
            </a:r>
          </a:p>
        </p:txBody>
      </p:sp>
      <p:sp>
        <p:nvSpPr>
          <p:cNvPr id="13399" name="Rectangle 87"/>
          <p:cNvSpPr>
            <a:spLocks noChangeArrowheads="1"/>
          </p:cNvSpPr>
          <p:nvPr/>
        </p:nvSpPr>
        <p:spPr bwMode="auto">
          <a:xfrm>
            <a:off x="838200" y="1339850"/>
            <a:ext cx="7489825" cy="259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3401" name="Rectangle 89"/>
          <p:cNvSpPr>
            <a:spLocks noChangeArrowheads="1"/>
          </p:cNvSpPr>
          <p:nvPr/>
        </p:nvSpPr>
        <p:spPr bwMode="auto">
          <a:xfrm>
            <a:off x="3254375" y="5788025"/>
            <a:ext cx="26130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99537" tIns="49767" rIns="99537" bIns="49767"/>
          <a:lstStyle>
            <a:lvl1pPr defTabSz="995363">
              <a:spcBef>
                <a:spcPct val="20000"/>
              </a:spcBef>
              <a:buClr>
                <a:schemeClr val="bg2"/>
              </a:buClr>
              <a:buSzPct val="75000"/>
              <a:buFont typeface="Wingdings" pitchFamily="2" charset="2"/>
              <a:buChar char="n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498475" defTabSz="995363">
              <a:spcBef>
                <a:spcPct val="20000"/>
              </a:spcBef>
              <a:buClr>
                <a:schemeClr val="accent2"/>
              </a:buClr>
              <a:buSzPct val="80000"/>
              <a:buFont typeface="Wingdings" pitchFamily="2" charset="2"/>
              <a:buChar char="¨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995363" defTabSz="995363">
              <a:spcBef>
                <a:spcPct val="20000"/>
              </a:spcBef>
              <a:buClr>
                <a:schemeClr val="bg2"/>
              </a:buClr>
              <a:buSzPct val="65000"/>
              <a:buFont typeface="Wingdings" pitchFamily="2" charset="2"/>
              <a:buChar char="n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493838" defTabSz="9953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¨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1990725" defTabSz="995363">
              <a:spcBef>
                <a:spcPct val="20000"/>
              </a:spcBef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447925" defTabSz="99536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05125" defTabSz="99536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362325" defTabSz="99536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19525" defTabSz="995363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pitchFamily="2" charset="2"/>
              <a:buChar char="§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ja-JP" sz="1600" dirty="0"/>
              <a:t>June 2025    No.250606</a:t>
            </a:r>
          </a:p>
        </p:txBody>
      </p:sp>
      <p:pic>
        <p:nvPicPr>
          <p:cNvPr id="10" name="Picture 2" descr="\\uninas01.uninas.mew.co.jp\UN5150N\share\【宣伝DB】\10 画像\02 ロゴ\03 製品ロゴ\ハロゲンフリー\HF_黒字_背景透過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626" y="3114001"/>
            <a:ext cx="3841912" cy="66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正方形/長方形 1"/>
          <p:cNvSpPr/>
          <p:nvPr/>
        </p:nvSpPr>
        <p:spPr>
          <a:xfrm>
            <a:off x="849314" y="1899409"/>
            <a:ext cx="746760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4200"/>
              </a:lnSpc>
            </a:pPr>
            <a:r>
              <a:rPr lang="en-US" altLang="ja-JP" sz="2800" b="1" dirty="0"/>
              <a:t> High heat resistance halogen-free</a:t>
            </a:r>
          </a:p>
          <a:p>
            <a:pPr>
              <a:lnSpc>
                <a:spcPts val="4200"/>
              </a:lnSpc>
            </a:pPr>
            <a:r>
              <a:rPr lang="en-US" altLang="ja-JP" sz="2800" b="1" dirty="0"/>
              <a:t>             multi-layer circuit board materials</a:t>
            </a:r>
            <a:endParaRPr lang="ja-JP" altLang="en-US" sz="2800" b="1" dirty="0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F251F7E7-7C60-2F81-6B16-82763C514A1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38640" y="468000"/>
            <a:ext cx="1737360" cy="464820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19422479-5C0C-F2CA-1983-7F3837DA184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3421" y="6170699"/>
            <a:ext cx="3742717" cy="58244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7083425" y="6361113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>
              <a:latin typeface="Times New Roman" pitchFamily="18" charset="0"/>
            </a:endParaRPr>
          </a:p>
        </p:txBody>
      </p:sp>
      <p:sp>
        <p:nvSpPr>
          <p:cNvPr id="69785" name="Text Box 153"/>
          <p:cNvSpPr txBox="1">
            <a:spLocks noChangeAspect="1" noChangeArrowheads="1"/>
          </p:cNvSpPr>
          <p:nvPr/>
        </p:nvSpPr>
        <p:spPr bwMode="auto">
          <a:xfrm>
            <a:off x="292213" y="5570451"/>
            <a:ext cx="2442042" cy="2559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t" anchorCtr="1"/>
          <a:lstStyle/>
          <a:p>
            <a:pPr fontAlgn="ctr"/>
            <a:r>
              <a:rPr lang="en-US" altLang="ja-JP" sz="1000" dirty="0"/>
              <a:t>Sample thickness ; 32 mil  ( 0.8 ㎜ ) </a:t>
            </a:r>
          </a:p>
        </p:txBody>
      </p:sp>
      <p:sp>
        <p:nvSpPr>
          <p:cNvPr id="69792" name="Rectangle 160"/>
          <p:cNvSpPr>
            <a:spLocks noChangeArrowheads="1"/>
          </p:cNvSpPr>
          <p:nvPr/>
        </p:nvSpPr>
        <p:spPr bwMode="auto">
          <a:xfrm>
            <a:off x="0" y="90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/>
            <a:r>
              <a:rPr lang="en-US" altLang="ja-JP" sz="2000" b="1" dirty="0"/>
              <a:t>Specification  /  Laminate R-1566S</a:t>
            </a:r>
          </a:p>
        </p:txBody>
      </p:sp>
      <p:graphicFrame>
        <p:nvGraphicFramePr>
          <p:cNvPr id="6" name="Group 16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3917660"/>
              </p:ext>
            </p:extLst>
          </p:nvPr>
        </p:nvGraphicFramePr>
        <p:xfrm>
          <a:off x="396306" y="677825"/>
          <a:ext cx="8424166" cy="4928400"/>
        </p:xfrm>
        <a:graphic>
          <a:graphicData uri="http://schemas.openxmlformats.org/drawingml/2006/table">
            <a:tbl>
              <a:tblPr/>
              <a:tblGrid>
                <a:gridCol w="11713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182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718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22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4133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9857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3205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59161">
                <a:tc grid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Property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Units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Test Method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Condition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Typical Value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9161">
                <a:tc rowSpan="10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THERMAL</a:t>
                      </a:r>
                    </a:p>
                  </a:txBody>
                  <a:tcPr marL="36000" marR="36000" marT="43200" marB="432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Glass Transition Temp   ( </a:t>
                      </a:r>
                      <a:r>
                        <a:rPr kumimoji="1" lang="en-US" altLang="ja-JP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 )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3"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˚</a:t>
                      </a: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DSC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175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TMA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170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DMA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195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Thermal Decomposition Temp   ( Td )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℃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TGA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355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Time to Delam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 ( T288 )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Without Cu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Min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2.4.24.1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&gt; 120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With Cu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Min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2.4.24.1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10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CTE  : α1 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X - axis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ppm / C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&lt; </a:t>
                      </a:r>
                      <a:r>
                        <a:rPr kumimoji="1" lang="en-US" altLang="ja-JP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11 – 13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Y ‐ axis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ppm / C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&lt; </a:t>
                      </a:r>
                      <a:r>
                        <a:rPr kumimoji="1" lang="en-US" altLang="ja-JP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13 – 15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Z - axis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ppm / C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&lt; </a:t>
                      </a:r>
                      <a:r>
                        <a:rPr kumimoji="1" lang="en-US" altLang="ja-JP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40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CTE  : α2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Z - axis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ppm / C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2.4.24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&gt; </a:t>
                      </a:r>
                      <a:r>
                        <a:rPr kumimoji="1" lang="en-US" altLang="ja-JP" sz="105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Tg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180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9161">
                <a:tc rowSpan="6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ELECTRICAL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Volume Resistivity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MΩ - cm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2.5.17.1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C-96/35/90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 x 10 </a:t>
                      </a:r>
                      <a:r>
                        <a:rPr kumimoji="1" lang="en-US" altLang="ja-JP" sz="105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9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Surface Resistivity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MΩ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2.5.17.1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C-96/35/90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 x 10 </a:t>
                      </a:r>
                      <a:r>
                        <a:rPr kumimoji="1" lang="en-US" altLang="ja-JP" sz="1050" b="0" i="0" u="none" strike="noStrike" cap="none" normalizeH="0" baseline="3000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8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Dielectric Constant ( Dk )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@ 1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MH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z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2.5.5.9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C-24/23/50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5.0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@ 1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GHz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2.5.5.9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C-24/23/50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4.7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Dissipation Factor ( Df )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@ 1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MH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z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2.5.5.9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C-24/23/50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0.011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+mn-cs"/>
                        </a:rPr>
                        <a:t>@ 1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GHz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-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2.5.5.9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C-24/23/50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0.011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59161">
                <a:tc rowSpan="3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PHYSICAL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Water Absorption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%</a:t>
                      </a:r>
                      <a:endParaRPr kumimoji="1" lang="ja-JP" altLang="en-US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2.6.2.1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D-24/23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0.18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Peel Strength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1oz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kN / m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IPC TM-650 2.4.8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As Received</a:t>
                      </a:r>
                      <a:endParaRPr kumimoji="1" lang="en-US" altLang="ja-JP" sz="105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1.6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59161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Flammability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defRPr kumimoji="1" sz="28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defRPr kumimoji="1" sz="24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bg2"/>
                        </a:buClr>
                        <a:buSzPct val="65000"/>
                        <a:buFont typeface="Wingdings" pitchFamily="2" charset="2"/>
                        <a:defRPr kumimoji="1" sz="2000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70000"/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Font typeface="Wingdings" pitchFamily="2" charset="2"/>
                        <a:defRPr kumimoji="1">
                          <a:solidFill>
                            <a:schemeClr val="tx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  <a:cs typeface="Arial" charset="0"/>
                        </a:rPr>
                        <a:t>-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-128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UL</a:t>
                      </a:r>
                      <a:r>
                        <a:rPr kumimoji="1" lang="ja-JP" altLang="en-US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 </a:t>
                      </a: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-128"/>
                        </a:rPr>
                        <a:t>94V</a:t>
                      </a: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DAE1E8"/>
                        </a:buClr>
                        <a:buSzPct val="75000"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kumimoji="1" lang="en-US" altLang="ja-JP" sz="105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  <a:cs typeface="Arial" charset="0"/>
                        </a:rPr>
                        <a:t>C-48/23/50</a:t>
                      </a:r>
                      <a:endParaRPr kumimoji="1" lang="en-US" altLang="ja-JP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  <a:cs typeface="+mn-cs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1" lang="en-US" altLang="ja-JP" sz="105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pitchFamily="50" charset="-128"/>
                          <a:cs typeface="Arial" charset="0"/>
                        </a:rPr>
                        <a:t>94V-0  </a:t>
                      </a:r>
                      <a:r>
                        <a:rPr lang="en-US" altLang="ja-JP" sz="1050" dirty="0">
                          <a:solidFill>
                            <a:schemeClr val="tx1"/>
                          </a:solidFill>
                          <a:effectLst/>
                          <a:latin typeface="-apple-system"/>
                        </a:rPr>
                        <a:t>†1</a:t>
                      </a:r>
                      <a:endParaRPr kumimoji="1" lang="en-US" altLang="ja-JP" sz="105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pitchFamily="50" charset="-128"/>
                        <a:cs typeface="Arial" charset="0"/>
                      </a:endParaRPr>
                    </a:p>
                  </a:txBody>
                  <a:tcPr marL="36000" marR="36000" marT="43200" marB="43200" anchor="ctr" horzOverflow="overflow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</a:tbl>
          </a:graphicData>
        </a:graphic>
      </p:graphicFrame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FC380A1-45F8-634E-054E-4ABDDA3D264E}"/>
              </a:ext>
            </a:extLst>
          </p:cNvPr>
          <p:cNvSpPr txBox="1"/>
          <p:nvPr/>
        </p:nvSpPr>
        <p:spPr>
          <a:xfrm>
            <a:off x="1082060" y="5779194"/>
            <a:ext cx="723925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900" dirty="0">
                <a:effectLst/>
                <a:latin typeface="Aptos" panose="020B00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†1 The value represents Panasonic internal test results based on the UL94 test method for flammability and is NOT intended </a:t>
            </a:r>
          </a:p>
          <a:p>
            <a:r>
              <a:rPr lang="en-US" altLang="ja-JP" sz="900" dirty="0">
                <a:latin typeface="Aptos" panose="020B00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      </a:t>
            </a:r>
            <a:r>
              <a:rPr lang="en-US" altLang="ja-JP" sz="900" dirty="0">
                <a:effectLst/>
                <a:latin typeface="Aptos" panose="020B00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to indicate that the product is UL certified.  If UL certification is required, use R-156AS</a:t>
            </a:r>
            <a:r>
              <a:rPr lang="ja-JP" altLang="en-US" sz="900" dirty="0">
                <a:effectLst/>
                <a:latin typeface="Aptos" panose="020B00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 </a:t>
            </a:r>
            <a:r>
              <a:rPr lang="en-US" altLang="ja-JP" sz="900" dirty="0">
                <a:effectLst/>
                <a:latin typeface="Aptos" panose="020B00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or R-156YS for the UL recognized grades.</a:t>
            </a:r>
            <a:endParaRPr lang="ja-JP" altLang="ja-JP" sz="7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3BD7C48-19A8-532B-61A0-ACC84B07370B}"/>
              </a:ext>
            </a:extLst>
          </p:cNvPr>
          <p:cNvSpPr txBox="1"/>
          <p:nvPr/>
        </p:nvSpPr>
        <p:spPr>
          <a:xfrm>
            <a:off x="4970145" y="6110198"/>
            <a:ext cx="4575810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+mn-cs"/>
              </a:rPr>
              <a:t>* </a:t>
            </a:r>
            <a:r>
              <a:rPr kumimoji="1" lang="en-US" altLang="ja-JP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ＭＳ Ｐゴシック" charset="-128"/>
                <a:cs typeface="ＭＳ Ｐゴシック" panose="020B0600070205080204" pitchFamily="50" charset="-128"/>
              </a:rPr>
              <a:t>Our Halogen-free materials are based on JPCA-ES-01-2003 standard and others.</a:t>
            </a:r>
            <a:endParaRPr lang="ja-JP" altLang="en-US" dirty="0"/>
          </a:p>
        </p:txBody>
      </p:sp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EC792429-7407-F396-7DD5-46E0172DF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1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057299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7083425" y="6361113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>
              <a:latin typeface="Times New Roman" pitchFamily="18" charset="0"/>
            </a:endParaRPr>
          </a:p>
        </p:txBody>
      </p:sp>
      <p:sp>
        <p:nvSpPr>
          <p:cNvPr id="6" name="Rectangle 160"/>
          <p:cNvSpPr>
            <a:spLocks noChangeArrowheads="1"/>
          </p:cNvSpPr>
          <p:nvPr/>
        </p:nvSpPr>
        <p:spPr bwMode="auto">
          <a:xfrm>
            <a:off x="0" y="90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/>
            <a:r>
              <a:rPr lang="en-US" altLang="ja-JP" sz="2000" b="1" dirty="0"/>
              <a:t>Specification  /  Laminate R-1566S</a:t>
            </a:r>
          </a:p>
        </p:txBody>
      </p:sp>
      <p:graphicFrame>
        <p:nvGraphicFramePr>
          <p:cNvPr id="2" name="オブジェクト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922530960"/>
              </p:ext>
            </p:extLst>
          </p:nvPr>
        </p:nvGraphicFramePr>
        <p:xfrm>
          <a:off x="35496" y="908720"/>
          <a:ext cx="8894689" cy="4608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3" imgW="9724913" imgH="5038776" progId="Excel.Sheet.8">
                  <p:embed/>
                </p:oleObj>
              </mc:Choice>
              <mc:Fallback>
                <p:oleObj name="Worksheet" r:id="rId3" imgW="9724913" imgH="5038776" progId="Excel.Sheet.8">
                  <p:embed/>
                  <p:pic>
                    <p:nvPicPr>
                      <p:cNvPr id="2" name="オブジェクト 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6" y="908720"/>
                        <a:ext cx="8894689" cy="46085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B122E183-60F7-C168-5983-F9B304E4C4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2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220694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7083425" y="6361113"/>
            <a:ext cx="1841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ja-JP" altLang="ja-JP">
              <a:latin typeface="Times New Roman" pitchFamily="18" charset="0"/>
            </a:endParaRPr>
          </a:p>
        </p:txBody>
      </p:sp>
      <p:sp>
        <p:nvSpPr>
          <p:cNvPr id="6" name="Rectangle 160"/>
          <p:cNvSpPr>
            <a:spLocks noChangeArrowheads="1"/>
          </p:cNvSpPr>
          <p:nvPr/>
        </p:nvSpPr>
        <p:spPr bwMode="auto">
          <a:xfrm>
            <a:off x="0" y="90000"/>
            <a:ext cx="9144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 anchorCtr="1">
            <a:spAutoFit/>
          </a:bodyPr>
          <a:lstStyle/>
          <a:p>
            <a:pPr algn="ctr"/>
            <a:r>
              <a:rPr lang="en-US" altLang="ja-JP" sz="2000" b="1" dirty="0"/>
              <a:t>Specification  /  Prepreg R-1551S</a:t>
            </a:r>
          </a:p>
        </p:txBody>
      </p:sp>
      <p:graphicFrame>
        <p:nvGraphicFramePr>
          <p:cNvPr id="3" name="オブジェクト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76712274"/>
              </p:ext>
            </p:extLst>
          </p:nvPr>
        </p:nvGraphicFramePr>
        <p:xfrm>
          <a:off x="252413" y="828675"/>
          <a:ext cx="8816975" cy="543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ワークシート" r:id="rId3" imgW="8816241" imgH="5432963" progId="Excel.Sheet.8">
                  <p:embed/>
                </p:oleObj>
              </mc:Choice>
              <mc:Fallback>
                <p:oleObj name="ワークシート" r:id="rId3" imgW="8816241" imgH="5432963" progId="Excel.Sheet.8">
                  <p:embed/>
                  <p:pic>
                    <p:nvPicPr>
                      <p:cNvPr id="3" name="オブジェクト 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413" y="828675"/>
                        <a:ext cx="8816975" cy="543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5402A834-0B63-0D4C-DD56-8560BF6916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51520" y="6401161"/>
            <a:ext cx="471855" cy="365125"/>
          </a:xfrm>
          <a:prstGeom prst="rect">
            <a:avLst/>
          </a:prstGeom>
        </p:spPr>
        <p:txBody>
          <a:bodyPr anchor="ctr" anchorCtr="0"/>
          <a:lstStyle>
            <a:lvl1pPr algn="r">
              <a:defRPr sz="1200" b="0" i="0">
                <a:latin typeface="Meiryo UI" panose="020B0604030504040204" pitchFamily="34" charset="-128"/>
                <a:ea typeface="Meiryo UI" panose="020B0604030504040204" pitchFamily="34" charset="-128"/>
              </a:defRPr>
            </a:lvl1pPr>
          </a:lstStyle>
          <a:p>
            <a:fld id="{50FC755F-8B97-E940-A953-23B96CA7D8F0}" type="slidenum">
              <a:rPr lang="ja-JP" altLang="en-US" smtClean="0"/>
              <a:pPr/>
              <a:t>3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35773488"/>
      </p:ext>
    </p:extLst>
  </p:cSld>
  <p:clrMapOvr>
    <a:masterClrMapping/>
  </p:clrMapOvr>
</p:sld>
</file>

<file path=ppt/theme/theme1.xml><?xml version="1.0" encoding="utf-8"?>
<a:theme xmlns:a="http://schemas.openxmlformats.org/drawingml/2006/main" name="2_Office テーマ">
  <a:themeElements>
    <a:clrScheme name="デザインカラー2">
      <a:dk1>
        <a:srgbClr val="000000"/>
      </a:dk1>
      <a:lt1>
        <a:srgbClr val="FFFFFF"/>
      </a:lt1>
      <a:dk2>
        <a:srgbClr val="003B68"/>
      </a:dk2>
      <a:lt2>
        <a:srgbClr val="DAE1E8"/>
      </a:lt2>
      <a:accent1>
        <a:srgbClr val="003B68"/>
      </a:accent1>
      <a:accent2>
        <a:srgbClr val="00A3E0"/>
      </a:accent2>
      <a:accent3>
        <a:srgbClr val="F2A900"/>
      </a:accent3>
      <a:accent4>
        <a:srgbClr val="78BE20"/>
      </a:accent4>
      <a:accent5>
        <a:srgbClr val="00B2A9"/>
      </a:accent5>
      <a:accent6>
        <a:srgbClr val="DF4661"/>
      </a:accent6>
      <a:hlink>
        <a:srgbClr val="00A3E0"/>
      </a:hlink>
      <a:folHlink>
        <a:srgbClr val="E35DBF"/>
      </a:folHlink>
    </a:clrScheme>
    <a:fontScheme name="Arial+Meiryo UI">
      <a:majorFont>
        <a:latin typeface="Arial"/>
        <a:ea typeface="Meiryo UI"/>
        <a:cs typeface=""/>
      </a:majorFont>
      <a:minorFont>
        <a:latin typeface="Arial"/>
        <a:ea typeface="Meiryo UI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wrap="square" lIns="91440" tIns="45720" rIns="91440" bIns="45720" rtlCol="0" anchor="ctr">
        <a:spAutoFit/>
      </a:bodyPr>
      <a:lstStyle>
        <a:defPPr algn="l">
          <a:lnSpc>
            <a:spcPct val="100000"/>
          </a:lnSpc>
          <a:defRPr sz="2200" b="0" i="0" dirty="0" err="1" smtClean="0">
            <a:latin typeface="Meiryo UI" panose="020B0604030504040204" pitchFamily="34" charset="-128"/>
            <a:ea typeface="Meiryo UI" panose="020B0604030504040204" pitchFamily="34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1749F04A-A1B3-4407-B33A-371A47FA993D}" vid="{B18ACFA6-6BD1-4AC3-A523-7DDAF74B19BC}"/>
    </a:ext>
  </a:ext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0F99D6F43D98F247BB5902788D3791A8" ma:contentTypeVersion="10" ma:contentTypeDescription="新しいドキュメントを作成します。" ma:contentTypeScope="" ma:versionID="eb0ae35557e45e96e96168e89290f70d">
  <xsd:schema xmlns:xsd="http://www.w3.org/2001/XMLSchema" xmlns:xs="http://www.w3.org/2001/XMLSchema" xmlns:p="http://schemas.microsoft.com/office/2006/metadata/properties" xmlns:ns2="29df6320-3bf9-4ed2-9907-b9da200c7824" targetNamespace="http://schemas.microsoft.com/office/2006/metadata/properties" ma:root="true" ma:fieldsID="a32218d0ca3f12dc5a923e1dae0ddcb6" ns2:_="">
    <xsd:import namespace="29df6320-3bf9-4ed2-9907-b9da200c782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df6320-3bf9-4ed2-9907-b9da200c782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画像タグ" ma:readOnly="false" ma:fieldId="{5cf76f15-5ced-4ddc-b409-7134ff3c332f}" ma:taxonomyMulti="true" ma:sspId="ce391acf-b2a8-4a1c-9c03-161b1cee912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9df6320-3bf9-4ed2-9907-b9da200c782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DFC23B1-98B7-4CB4-8564-20D593010A1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df6320-3bf9-4ed2-9907-b9da200c782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3C34CE-0955-4D14-944B-03ACE6B7C1B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045F582-D949-4B51-A1DB-4770BAE3FF23}">
  <ds:schemaRefs>
    <ds:schemaRef ds:uri="http://schemas.microsoft.com/office/2006/documentManagement/types"/>
    <ds:schemaRef ds:uri="http://purl.org/dc/terms/"/>
    <ds:schemaRef ds:uri="29df6320-3bf9-4ed2-9907-b9da200c7824"/>
    <ds:schemaRef ds:uri="http://www.w3.org/XML/1998/namespace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2463</TotalTime>
  <Words>355</Words>
  <Application>Microsoft Office PowerPoint</Application>
  <PresentationFormat>画面に合わせる (4:3)</PresentationFormat>
  <Paragraphs>129</Paragraphs>
  <Slides>4</Slides>
  <Notes>4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2</vt:i4>
      </vt:variant>
      <vt:variant>
        <vt:lpstr>スライド タイトル</vt:lpstr>
      </vt:variant>
      <vt:variant>
        <vt:i4>4</vt:i4>
      </vt:variant>
    </vt:vector>
  </HeadingPairs>
  <TitlesOfParts>
    <vt:vector size="14" baseType="lpstr">
      <vt:lpstr>-apple-system</vt:lpstr>
      <vt:lpstr>Meiryo UI</vt:lpstr>
      <vt:lpstr>ＭＳ Ｐゴシック</vt:lpstr>
      <vt:lpstr>Aptos</vt:lpstr>
      <vt:lpstr>Arial</vt:lpstr>
      <vt:lpstr>Times New Roman</vt:lpstr>
      <vt:lpstr>Wingdings</vt:lpstr>
      <vt:lpstr>2_Office テーマ</vt:lpstr>
      <vt:lpstr>Worksheet</vt:lpstr>
      <vt:lpstr>ワークシート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********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********</dc:creator>
  <cp:lastModifiedBy>Sato yasuko (佐藤 康子)</cp:lastModifiedBy>
  <cp:revision>165</cp:revision>
  <dcterms:created xsi:type="dcterms:W3CDTF">2009-01-29T00:41:57Z</dcterms:created>
  <dcterms:modified xsi:type="dcterms:W3CDTF">2025-10-08T01:17:35Z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0x0101000F99D6F43D98F247BB5902788D3791A8</vt:lpwstr>
  </property>
  <property fmtid="{D5CDD505-2E9C-101B-9397-08002B2CF9AE}" pid="3" name="MediaServiceImageTags">
    <vt:lpwstr/>
  </property>
</Properties>
</file>